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301" r:id="rId2"/>
    <p:sldId id="271" r:id="rId3"/>
    <p:sldId id="303" r:id="rId4"/>
    <p:sldId id="302" r:id="rId5"/>
    <p:sldId id="257" r:id="rId6"/>
    <p:sldId id="270" r:id="rId7"/>
    <p:sldId id="290" r:id="rId8"/>
    <p:sldId id="259" r:id="rId9"/>
    <p:sldId id="291" r:id="rId10"/>
    <p:sldId id="298" r:id="rId11"/>
    <p:sldId id="263" r:id="rId12"/>
    <p:sldId id="293" r:id="rId13"/>
    <p:sldId id="284" r:id="rId14"/>
    <p:sldId id="299" r:id="rId15"/>
    <p:sldId id="306" r:id="rId16"/>
    <p:sldId id="300" r:id="rId17"/>
    <p:sldId id="304" r:id="rId18"/>
    <p:sldId id="305" r:id="rId19"/>
    <p:sldId id="279" r:id="rId20"/>
    <p:sldId id="276" r:id="rId2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46" autoAdjust="0"/>
  </p:normalViewPr>
  <p:slideViewPr>
    <p:cSldViewPr>
      <p:cViewPr varScale="1">
        <p:scale>
          <a:sx n="68" d="100"/>
          <a:sy n="68" d="100"/>
        </p:scale>
        <p:origin x="-294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13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DCDCEC47-8022-446A-9561-D0B78F264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048EDA1A-8669-4DD8-985C-0BFB9AEC4BDF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5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Times New Roman" pitchFamily="18" charset="0"/>
              <a:buNone/>
            </a:pPr>
            <a:fld id="{3FD58CDE-F893-48FB-9CA4-1856A020CB35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11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21AE706-CD8D-4A86-86C0-2663EB4D37DD}" type="slidenum">
              <a:rPr lang="ru-RU" smtClean="0"/>
              <a:pPr>
                <a:defRPr/>
              </a:pPr>
              <a:t>19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E3FBE-3050-42BE-914E-F8353D023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BBE8A-F876-47E6-B742-9FC767BD8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0C5AC-8F81-4FE5-859B-8EC6CBF04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2B55C-96B4-408E-95AB-321F43525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3186-0946-4F80-A866-D93B65AC1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48A9D-37CB-4DD1-AA6F-E2B9AB27B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9BA7-64AC-4585-9FE0-1F7B9F40E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F7F3-EF36-44ED-86C6-C9ED846AB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04EA2-E5F3-4996-854F-69D1E31E3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0B049-3E9F-4B01-ABC4-1D6C05828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F6FE-3050-4365-9631-09C250464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14113ECB-0286-4173-9BA3-9A9C99F3A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im4-tub-ru.yandex.net/i?id=545983103-37-72&amp;n=21"/>
          <p:cNvSpPr>
            <a:spLocks noChangeAspect="1" noChangeArrowheads="1"/>
          </p:cNvSpPr>
          <p:nvPr/>
        </p:nvSpPr>
        <p:spPr bwMode="auto">
          <a:xfrm>
            <a:off x="155575" y="-638175"/>
            <a:ext cx="2514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" name="AutoShape 4" descr="http://im4-tub-ru.yandex.net/i?id=545983103-37-72&amp;n=21"/>
          <p:cNvSpPr>
            <a:spLocks noChangeAspect="1" noChangeArrowheads="1"/>
          </p:cNvSpPr>
          <p:nvPr/>
        </p:nvSpPr>
        <p:spPr bwMode="auto">
          <a:xfrm>
            <a:off x="155575" y="-638175"/>
            <a:ext cx="2514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6" name="Picture 6" descr="http://im4-tub-ru.yandex.net/i?id=545983103-3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280" y="1208069"/>
            <a:ext cx="5235577" cy="2974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97172" y="3565523"/>
            <a:ext cx="475297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800" b="1" kern="0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Математика </a:t>
            </a:r>
          </a:p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kern="0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4000" b="1" kern="0" spc="50" dirty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ru-RU" sz="4000" b="1" kern="0" spc="50" dirty="0" smtClean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класс. </a:t>
            </a:r>
          </a:p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kern="0" spc="50" dirty="0" err="1" smtClean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Учитель-Дулатова</a:t>
            </a:r>
            <a:r>
              <a:rPr lang="ru-RU" sz="3200" b="1" kern="0" spc="50" dirty="0" smtClean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А.К.</a:t>
            </a:r>
            <a:endParaRPr lang="ru-RU" sz="3200" b="1" kern="0" spc="5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chemeClr val="accent2"/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8" descr="http://im5-tub-ru.yandex.net/i?id=277957497-5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625" y="4532313"/>
            <a:ext cx="2068513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397125" y="1708150"/>
            <a:ext cx="628652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a typeface="MS Gothic" charset="-128"/>
              </a:rPr>
              <a:t>Выполнить действия: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a typeface="MS Gothic" charset="-128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540125" y="3279775"/>
            <a:ext cx="3857641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№ </a:t>
            </a:r>
            <a:r>
              <a:rPr lang="ru-RU" sz="3600" dirty="0" smtClean="0">
                <a:solidFill>
                  <a:srgbClr val="FF0000"/>
                </a:solidFill>
              </a:rPr>
              <a:t>18 (1),  стр.21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E:\Documents and Settings\Ппользователь\Рабочий стол\ссссссссс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660" y="3636961"/>
            <a:ext cx="242889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2050" y="2124075"/>
            <a:ext cx="254000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kern="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</a:rPr>
              <a:t>2193 </a:t>
            </a:r>
            <a:r>
              <a:rPr lang="ru-RU" sz="4400" b="1" dirty="0">
                <a:solidFill>
                  <a:schemeClr val="tx1"/>
                </a:solidFill>
                <a:ea typeface="MS Gothic" charset="0"/>
                <a:cs typeface="Times New Roman" pitchFamily="18" charset="0"/>
              </a:rPr>
              <a:t>· </a:t>
            </a:r>
            <a:r>
              <a:rPr lang="ru-RU" sz="4400" b="1" kern="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</a:rPr>
              <a:t>50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32250" y="2136775"/>
            <a:ext cx="25574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kern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</a:rPr>
              <a:t>= 109650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7300" y="3317875"/>
            <a:ext cx="2541588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kern="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</a:rPr>
              <a:t>1916 </a:t>
            </a:r>
            <a:r>
              <a:rPr lang="ru-RU" sz="4400" b="1" dirty="0">
                <a:solidFill>
                  <a:schemeClr val="tx1"/>
                </a:solidFill>
                <a:ea typeface="MS Gothic" charset="0"/>
                <a:cs typeface="Times New Roman" pitchFamily="18" charset="0"/>
              </a:rPr>
              <a:t>· </a:t>
            </a:r>
            <a:r>
              <a:rPr lang="ru-RU" sz="4400" b="1" kern="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</a:rPr>
              <a:t>30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24338" y="3317875"/>
            <a:ext cx="2243137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400" b="1" kern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</a:rPr>
              <a:t>= 57480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611188" y="993775"/>
            <a:ext cx="721518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22228B"/>
                </a:solidFill>
              </a:rPr>
              <a:t>Самостоятельная работа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66125" y="422275"/>
            <a:ext cx="1714500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hangingPunct="1">
              <a:lnSpc>
                <a:spcPct val="100000"/>
              </a:lnSpc>
              <a:spcBef>
                <a:spcPct val="50000"/>
              </a:spcBef>
              <a:buClrTx/>
              <a:buSzTx/>
              <a:defRPr/>
            </a:pPr>
            <a:r>
              <a:rPr lang="ru-RU" sz="2800" b="1" dirty="0">
                <a:solidFill>
                  <a:srgbClr val="000000"/>
                </a:solidFill>
                <a:ea typeface="MS Gothic" charset="0"/>
              </a:rPr>
              <a:t>847</a:t>
            </a:r>
          </a:p>
          <a:p>
            <a:pPr defTabSz="914400" hangingPunct="1">
              <a:lnSpc>
                <a:spcPct val="100000"/>
              </a:lnSpc>
              <a:spcBef>
                <a:spcPct val="50000"/>
              </a:spcBef>
              <a:buClrTx/>
              <a:buSzTx/>
              <a:defRPr/>
            </a:pPr>
            <a:r>
              <a:rPr lang="ru-RU" sz="2800" b="1" u="sng" dirty="0">
                <a:solidFill>
                  <a:srgbClr val="000000"/>
                </a:solidFill>
                <a:ea typeface="MS Gothic" charset="0"/>
              </a:rPr>
              <a:t>    6  </a:t>
            </a:r>
            <a:r>
              <a:rPr lang="ru-RU" sz="2800" b="1" u="sng" dirty="0">
                <a:solidFill>
                  <a:schemeClr val="accent6">
                    <a:lumMod val="60000"/>
                    <a:lumOff val="40000"/>
                  </a:schemeClr>
                </a:solidFill>
                <a:ea typeface="MS Gothic" charset="0"/>
              </a:rPr>
              <a:t>0</a:t>
            </a:r>
          </a:p>
        </p:txBody>
      </p:sp>
      <p:sp>
        <p:nvSpPr>
          <p:cNvPr id="13320" name="Прямоугольник 8"/>
          <p:cNvSpPr>
            <a:spLocks noChangeArrowheads="1"/>
          </p:cNvSpPr>
          <p:nvPr/>
        </p:nvSpPr>
        <p:spPr bwMode="auto">
          <a:xfrm>
            <a:off x="8183563" y="1493838"/>
            <a:ext cx="1497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hangingPunct="1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ru-RU" sz="2800" b="1">
                <a:solidFill>
                  <a:srgbClr val="000000"/>
                </a:solidFill>
              </a:rPr>
              <a:t>5082</a:t>
            </a: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9112250" y="1565275"/>
            <a:ext cx="357188" cy="493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MS Gothic" charset="0"/>
              </a:rPr>
              <a:t>0</a:t>
            </a:r>
            <a:endParaRPr lang="ru-RU" sz="2800" dirty="0">
              <a:ea typeface="MS Gothic" charset="0"/>
            </a:endParaRPr>
          </a:p>
        </p:txBody>
      </p:sp>
      <p:sp>
        <p:nvSpPr>
          <p:cNvPr id="13322" name="Прямоугольник 9"/>
          <p:cNvSpPr>
            <a:spLocks noChangeArrowheads="1"/>
          </p:cNvSpPr>
          <p:nvPr/>
        </p:nvSpPr>
        <p:spPr bwMode="auto">
          <a:xfrm>
            <a:off x="8183563" y="922338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hangingPunct="1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ru-RU" sz="2400" b="1">
                <a:solidFill>
                  <a:srgbClr val="000000"/>
                </a:solidFill>
              </a:rPr>
              <a:t>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1" name="Picture 41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9104313" y="4819650"/>
            <a:ext cx="976312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174531f737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063" y="4573588"/>
            <a:ext cx="261778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 descr="174531f737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8575" y="708025"/>
            <a:ext cx="26193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6" descr="174531f737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2188" y="2986088"/>
            <a:ext cx="2617787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19" descr="h7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5938" y="4097338"/>
            <a:ext cx="190023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27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19650"/>
            <a:ext cx="97631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33" descr="7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313" y="763588"/>
            <a:ext cx="13128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34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9838"/>
            <a:ext cx="97631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35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8913"/>
            <a:ext cx="976313" cy="274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36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74044" y="-881856"/>
            <a:ext cx="97631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37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90294" y="-881856"/>
            <a:ext cx="97631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38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985919" y="-881856"/>
            <a:ext cx="97631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39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9104313" y="0"/>
            <a:ext cx="976312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0" name="Picture 40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9104313" y="2111375"/>
            <a:ext cx="976312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42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7431088" y="5700713"/>
            <a:ext cx="9763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43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732338" y="5700713"/>
            <a:ext cx="9763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44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1793876" y="5700712"/>
            <a:ext cx="976312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47" descr="af857422a2e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7106" y="565127"/>
            <a:ext cx="269875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48" descr="7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3100" y="0"/>
            <a:ext cx="131286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49" descr="7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5938" y="922338"/>
            <a:ext cx="13128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чебу106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ебур1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44075" y="7223125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0" descr="12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592573">
            <a:off x="2500313" y="2747963"/>
            <a:ext cx="2382837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7205 -0.13217 C 0.20798 -0.16203 0.26198 -0.17847 0.31823 -0.17847 C 0.38229 -0.17847 0.43368 -0.16203 0.46962 -0.13217 L 0.64184 -4.81481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84 -2.96296E-6 L 0.46857 -0.13102 C 0.43212 -0.16041 0.37743 -0.17685 0.32118 -0.17685 C 0.25677 -0.17685 0.20486 -0.16041 0.1684 -0.13102 L -0.004 -2.96296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17205 -0.13102 C 0.20799 -0.16041 0.26198 -0.17685 0.31823 -0.17685 C 0.3823 -0.17685 0.43369 -0.16041 0.46962 -0.13102 L 0.64184 -2.96296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84 -2.96296E-6 L 0.46857 -0.13102 C 0.43212 -0.16041 0.37778 -0.17685 0.32135 -0.17685 C 0.25677 -0.17685 0.20503 -0.16041 0.16857 -0.13102 L -0.004 -2.96296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1.48148E-6 L -0.004 -0.53426 L 0.58281 -0.53426 L 0.58281 -1.48148E-6 L -0.004 -1.48148E-6 Z " pathEditMode="relative" rAng="16200000" ptsTypes="FFFFF">
                                      <p:cBhvr>
                                        <p:cTn id="20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6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2338 C 0.08784 0.14561 0.23281 0.15209 0.32257 0.03612 C 0.41215 -0.07824 0.41493 -0.27175 0.32621 -0.3949 C 0.23836 -0.51666 0.0934 -0.52152 0.00382 -0.40694 C -0.08664 -0.2912 -0.0882 -0.09907 4.16667E-6 0.02338 Z " pathEditMode="relative" rAng="2772784" ptsTypes="fffff">
                                      <p:cBhvr>
                                        <p:cTn id="47" dur="2000" spd="-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8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8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9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9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6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9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0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47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54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61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0950" y="3275013"/>
            <a:ext cx="5038725" cy="45003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1">
              <a:buFontTx/>
              <a:buNone/>
              <a:defRPr/>
            </a:pP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Times New Roman" pitchFamily="18" charset="0"/>
              </a:rPr>
              <a:t>Х </a:t>
            </a:r>
            <a:r>
              <a:rPr lang="ru-RU" sz="4400" b="1" dirty="0">
                <a:solidFill>
                  <a:schemeClr val="tx1"/>
                </a:solidFill>
                <a:ea typeface="MS Gothic" charset="0"/>
                <a:cs typeface="Times New Roman" pitchFamily="18" charset="0"/>
              </a:rPr>
              <a:t>·</a:t>
            </a: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Times New Roman" pitchFamily="18" charset="0"/>
              </a:rPr>
              <a:t> 8 </a:t>
            </a: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Times New Roman" pitchFamily="18" charset="0"/>
                <a:sym typeface="Symbol" pitchFamily="18" charset="2"/>
              </a:rPr>
              <a:t>= 180 + 140</a:t>
            </a:r>
          </a:p>
          <a:p>
            <a:pPr algn="ctr" hangingPunct="1">
              <a:buFontTx/>
              <a:buNone/>
              <a:defRPr/>
            </a:pPr>
            <a:endParaRPr lang="ru-RU" sz="4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Gothic" charset="0"/>
              <a:cs typeface="Times New Roman" pitchFamily="18" charset="0"/>
              <a:sym typeface="Symbol" pitchFamily="18" charset="2"/>
            </a:endParaRPr>
          </a:p>
          <a:p>
            <a:pPr algn="ctr" hangingPunct="1">
              <a:buFontTx/>
              <a:buNone/>
              <a:defRPr/>
            </a:pP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Times New Roman" pitchFamily="18" charset="0"/>
                <a:sym typeface="Symbol" pitchFamily="18" charset="2"/>
              </a:rPr>
              <a:t>Х : 5 = 300 – </a:t>
            </a: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Times New Roman" pitchFamily="18" charset="0"/>
                <a:sym typeface="Symbol" pitchFamily="18" charset="2"/>
              </a:rPr>
              <a:t>150</a:t>
            </a:r>
          </a:p>
          <a:p>
            <a:pPr algn="ctr" hangingPunct="1">
              <a:buFontTx/>
              <a:buNone/>
              <a:defRPr/>
            </a:pPr>
            <a:endParaRPr lang="ru-RU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Gothic" charset="0"/>
              <a:cs typeface="Times New Roman" pitchFamily="18" charset="0"/>
              <a:sym typeface="Symbol" pitchFamily="18" charset="2"/>
            </a:endParaRPr>
          </a:p>
          <a:p>
            <a:pPr algn="ctr" hangingPunct="1">
              <a:buFontTx/>
              <a:buNone/>
              <a:defRPr/>
            </a:pP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Times New Roman" pitchFamily="18" charset="0"/>
                <a:sym typeface="Symbol" pitchFamily="18" charset="2"/>
              </a:rPr>
              <a:t>Х - 546= 35+64</a:t>
            </a:r>
          </a:p>
          <a:p>
            <a:pPr algn="ctr" hangingPunct="1">
              <a:buFontTx/>
              <a:buNone/>
              <a:defRPr/>
            </a:pPr>
            <a:endParaRPr lang="ru-RU" sz="4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Gothic" charset="0"/>
              <a:cs typeface="Times New Roman" pitchFamily="18" charset="0"/>
              <a:sym typeface="Symbol" pitchFamily="18" charset="2"/>
            </a:endParaRPr>
          </a:p>
          <a:p>
            <a:pPr algn="ctr" hangingPunct="1">
              <a:buFontTx/>
              <a:buNone/>
              <a:defRPr/>
            </a:pP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4400" b="1" dirty="0">
              <a:solidFill>
                <a:schemeClr val="tx1"/>
              </a:solidFill>
              <a:ea typeface="MS Gothic" charset="0"/>
              <a:cs typeface="Times New Roman" pitchFamily="18" charset="0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111375" y="1350963"/>
            <a:ext cx="540861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22228B"/>
                </a:solidFill>
                <a:cs typeface="Times New Roman" pitchFamily="18" charset="0"/>
              </a:rPr>
              <a:t>Решите уравнения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2813" y="1922463"/>
            <a:ext cx="6643713" cy="1809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4000" b="1" dirty="0" smtClean="0">
              <a:solidFill>
                <a:schemeClr val="accent6">
                  <a:lumMod val="75000"/>
                </a:schemeClr>
              </a:solidFill>
              <a:ea typeface="MS Gothic" charset="0"/>
            </a:endParaRPr>
          </a:p>
          <a:p>
            <a:pPr>
              <a:defRPr/>
            </a:pPr>
            <a:endParaRPr lang="ru-RU" sz="4000" b="1" dirty="0" smtClean="0">
              <a:solidFill>
                <a:schemeClr val="accent6">
                  <a:lumMod val="75000"/>
                </a:schemeClr>
              </a:solidFill>
              <a:ea typeface="MS Gothic" charset="0"/>
            </a:endParaRPr>
          </a:p>
          <a:p>
            <a:pPr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a typeface="MS Gothic" charset="0"/>
              </a:rPr>
              <a:t>Реши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a typeface="MS Gothic" charset="0"/>
              </a:rPr>
              <a:t>задачу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a typeface="MS Gothic" charset="0"/>
              </a:rPr>
              <a:t>№16,  стр.21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a typeface="MS Gothic" charset="0"/>
            </a:endParaRPr>
          </a:p>
        </p:txBody>
      </p:sp>
      <p:pic>
        <p:nvPicPr>
          <p:cNvPr id="9218" name="Picture 2" descr="E:\Documents and Settings\Ппользователь\Рабочий стол\ссссссссс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04" y="3565523"/>
            <a:ext cx="215265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583566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Найдите площадь и периметр прямоугольника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 сторонами </a:t>
            </a:r>
            <a:r>
              <a:rPr lang="ru-RU" dirty="0" smtClean="0">
                <a:solidFill>
                  <a:srgbClr val="C00000"/>
                </a:solidFill>
              </a:rPr>
              <a:t>15 см и 20 см.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Documents and Settings\Ппользователь\Рабочий стол\пппппппп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0049" y="4279903"/>
            <a:ext cx="392909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682858" y="993775"/>
            <a:ext cx="664765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22228B"/>
                </a:solidFill>
              </a:rPr>
              <a:t>Сравни величины:</a:t>
            </a:r>
            <a:endParaRPr lang="ru-RU" sz="4000" b="1" dirty="0">
              <a:solidFill>
                <a:srgbClr val="22228B"/>
              </a:solidFill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039784" y="2994019"/>
            <a:ext cx="8215370" cy="238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5400кг.  *   54ц.</a:t>
            </a: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3ч 20 мин   * 320 мин</a:t>
            </a: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860 см    *   86м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Задание для любознательных</a:t>
            </a:r>
            <a:endParaRPr lang="ru-RU" sz="4800" b="1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02" y="1851011"/>
            <a:ext cx="678661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1325536" y="993775"/>
            <a:ext cx="8004977" cy="292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2"/>
                </a:solidFill>
              </a:rPr>
              <a:t>Выполни деление с остатком и проверку:</a:t>
            </a:r>
            <a:endParaRPr lang="ru-RU" sz="6600" b="1" dirty="0">
              <a:solidFill>
                <a:schemeClr val="accent2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b="1" dirty="0" smtClean="0"/>
              <a:t>1436 : 9 =</a:t>
            </a:r>
          </a:p>
          <a:p>
            <a:r>
              <a:rPr lang="ru-RU" sz="4800" b="1" dirty="0" smtClean="0"/>
              <a:t>7365 : 8=</a:t>
            </a:r>
          </a:p>
          <a:p>
            <a:r>
              <a:rPr lang="ru-RU" sz="4400" b="1" dirty="0" smtClean="0"/>
              <a:t>3506:7=</a:t>
            </a:r>
            <a:endParaRPr lang="ru-RU" sz="4400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5622925" y="1768475"/>
            <a:ext cx="4457700" cy="498633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825500" y="1851025"/>
            <a:ext cx="1428750" cy="15890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825500" y="3708400"/>
            <a:ext cx="1428750" cy="15875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833438" y="5605463"/>
            <a:ext cx="1427162" cy="15890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2897188" y="1993900"/>
            <a:ext cx="5794375" cy="1323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Научился решать</a:t>
            </a:r>
          </a:p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очень хорошо.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2968625" y="4208463"/>
            <a:ext cx="4572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 всё понял.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2968625" y="5994400"/>
            <a:ext cx="54292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Совсем не понял.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3966" y="1422383"/>
            <a:ext cx="9646080" cy="2677933"/>
          </a:xfrm>
          <a:prstGeom prst="rect">
            <a:avLst/>
          </a:prstGeom>
          <a:noFill/>
        </p:spPr>
        <p:txBody>
          <a:bodyPr wrap="square" lIns="100794" tIns="50397" rIns="100794" bIns="50397">
            <a:spAutoFit/>
          </a:bodyPr>
          <a:lstStyle/>
          <a:p>
            <a:pPr algn="ctr">
              <a:defRPr/>
            </a:pPr>
            <a:r>
              <a:rPr lang="ru-RU" sz="4400" i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MS Gothic" charset="0"/>
              </a:rPr>
              <a:t> </a:t>
            </a:r>
            <a:endParaRPr lang="ru-RU" sz="4400" i="1" spc="55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MS Gothic" charset="0"/>
            </a:endParaRPr>
          </a:p>
          <a:p>
            <a:pPr algn="ctr">
              <a:defRPr/>
            </a:pPr>
            <a:endParaRPr lang="ru-RU" sz="4400" b="1" i="1" spc="55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MS Gothic" charset="0"/>
            </a:endParaRPr>
          </a:p>
          <a:p>
            <a:pPr algn="ctr">
              <a:defRPr/>
            </a:pPr>
            <a:r>
              <a:rPr lang="ru-RU" sz="4400" b="1" i="1" spc="5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MS Gothic" charset="0"/>
              </a:rPr>
              <a:t>5 февраля. </a:t>
            </a:r>
          </a:p>
          <a:p>
            <a:pPr algn="ctr">
              <a:defRPr/>
            </a:pPr>
            <a:r>
              <a:rPr lang="ru-RU" sz="4800" b="1" i="1" spc="5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MS Gothic" charset="0"/>
                <a:cs typeface="Times New Roman" pitchFamily="18" charset="0"/>
              </a:rPr>
              <a:t>Классная работа.</a:t>
            </a:r>
            <a:endParaRPr lang="ru-RU" sz="2800" b="1" i="1" spc="5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MS Gothic" charset="0"/>
              <a:cs typeface="Times New Roman" pitchFamily="18" charset="0"/>
            </a:endParaRPr>
          </a:p>
        </p:txBody>
      </p:sp>
      <p:pic>
        <p:nvPicPr>
          <p:cNvPr id="4098" name="Picture 2" descr="E:\Documents and Settings\Ппользователь\Рабочий стол\ссссссссс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18" y="779441"/>
            <a:ext cx="2152650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2039916" y="2922581"/>
            <a:ext cx="6048375" cy="1931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000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55650" y="1779574"/>
            <a:ext cx="8569325" cy="1785950"/>
          </a:xfrm>
        </p:spPr>
        <p:txBody>
          <a:bodyPr/>
          <a:lstStyle/>
          <a:p>
            <a:r>
              <a:rPr lang="ru-RU" sz="6000" dirty="0" smtClean="0">
                <a:solidFill>
                  <a:srgbClr val="0070C0"/>
                </a:solidFill>
              </a:rPr>
              <a:t>Домашнее задание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C00000"/>
                </a:solidFill>
              </a:rPr>
              <a:t>№ 21, стр.22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E:\Documents and Settings\Ппользователь\Рабочий стол\ссссссссс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28" y="3065457"/>
            <a:ext cx="321471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396875" y="1993900"/>
            <a:ext cx="9286875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16165D"/>
                </a:solidFill>
                <a:cs typeface="Times New Roman" pitchFamily="18" charset="0"/>
              </a:rPr>
              <a:t>Тема: </a:t>
            </a:r>
            <a:r>
              <a:rPr lang="ru-RU" sz="4000" b="1" dirty="0">
                <a:solidFill>
                  <a:srgbClr val="16165D"/>
                </a:solidFill>
                <a:cs typeface="Times New Roman" pitchFamily="18" charset="0"/>
              </a:rPr>
              <a:t>Письменное умножение на числа, оканчивающиеся </a:t>
            </a:r>
            <a:r>
              <a:rPr lang="ru-RU" sz="4000" b="1" dirty="0" smtClean="0">
                <a:solidFill>
                  <a:srgbClr val="16165D"/>
                </a:solidFill>
                <a:cs typeface="Times New Roman" pitchFamily="18" charset="0"/>
              </a:rPr>
              <a:t>нулями</a:t>
            </a:r>
          </a:p>
          <a:p>
            <a:pPr algn="ctr"/>
            <a:r>
              <a:rPr lang="ru-RU" sz="4000" b="1" dirty="0" smtClean="0">
                <a:solidFill>
                  <a:srgbClr val="16165D"/>
                </a:solidFill>
                <a:cs typeface="Times New Roman" pitchFamily="18" charset="0"/>
              </a:rPr>
              <a:t>(закрепление)</a:t>
            </a:r>
            <a:endParaRPr lang="ru-RU" sz="4000" b="1" dirty="0">
              <a:solidFill>
                <a:srgbClr val="16165D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3966" y="1422383"/>
            <a:ext cx="9646080" cy="4166481"/>
          </a:xfrm>
          <a:prstGeom prst="rect">
            <a:avLst/>
          </a:prstGeom>
          <a:noFill/>
        </p:spPr>
        <p:txBody>
          <a:bodyPr wrap="square" lIns="100794" tIns="50397" rIns="100794" bIns="50397">
            <a:spAutoFit/>
          </a:bodyPr>
          <a:lstStyle/>
          <a:p>
            <a:pPr algn="ctr">
              <a:defRPr/>
            </a:pPr>
            <a:r>
              <a:rPr lang="ru-RU" sz="4400" i="1" spc="55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MS Gothic" charset="0"/>
              </a:rPr>
              <a:t> </a:t>
            </a:r>
            <a:r>
              <a:rPr lang="ru-RU" sz="4400" b="1" i="1" spc="5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MS Gothic" charset="0"/>
              </a:rPr>
              <a:t>Цели урока:</a:t>
            </a:r>
          </a:p>
          <a:p>
            <a:pPr algn="ctr">
              <a:defRPr/>
            </a:pPr>
            <a:endParaRPr lang="ru-RU" sz="4400" b="1" i="1" spc="55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ea typeface="MS Gothic" charset="0"/>
            </a:endParaRPr>
          </a:p>
          <a:p>
            <a:pPr algn="ctr">
              <a:buFontTx/>
              <a:buChar char="-"/>
              <a:defRPr/>
            </a:pPr>
            <a:r>
              <a:rPr lang="ru-RU" sz="2800" b="1" i="1" spc="5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MS Gothic" charset="0"/>
                <a:cs typeface="Times New Roman" pitchFamily="18" charset="0"/>
              </a:rPr>
              <a:t>Закрепить приемы умножения на числа, оканчивающиеся нулями;</a:t>
            </a:r>
          </a:p>
          <a:p>
            <a:pPr algn="ctr">
              <a:buFontTx/>
              <a:buChar char="-"/>
              <a:defRPr/>
            </a:pPr>
            <a:r>
              <a:rPr lang="ru-RU" sz="2800" b="1" i="1" spc="5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MS Gothic" charset="0"/>
                <a:cs typeface="Times New Roman" pitchFamily="18" charset="0"/>
              </a:rPr>
              <a:t> развивать правильную математическую речь, творческие способности, логическое мышление учащихся;</a:t>
            </a:r>
          </a:p>
          <a:p>
            <a:pPr algn="ctr">
              <a:buFontTx/>
              <a:buChar char="-"/>
              <a:defRPr/>
            </a:pPr>
            <a:r>
              <a:rPr lang="ru-RU" sz="2800" b="1" i="1" spc="55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MS Gothic" charset="0"/>
                <a:cs typeface="Times New Roman" pitchFamily="18" charset="0"/>
              </a:rPr>
              <a:t>воспитывать самостоятельность, умение оценивать свой труд.</a:t>
            </a:r>
            <a:endParaRPr lang="ru-RU" sz="2800" b="1" i="1" spc="55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ea typeface="MS Gothic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00075" y="1979613"/>
            <a:ext cx="8783638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 hangingPunct="1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ru-RU" sz="2800" b="1" dirty="0">
                <a:solidFill>
                  <a:srgbClr val="000000"/>
                </a:solidFill>
                <a:cs typeface="Times New Roman" pitchFamily="18" charset="0"/>
              </a:rPr>
              <a:t>1. В семье трое дочерей и у каждой есть брат. Сколько детей в семье?</a:t>
            </a:r>
          </a:p>
          <a:p>
            <a:pPr algn="just" defTabSz="914400" hangingPunct="1">
              <a:lnSpc>
                <a:spcPct val="100000"/>
              </a:lnSpc>
              <a:spcBef>
                <a:spcPct val="20000"/>
              </a:spcBef>
              <a:buClrTx/>
              <a:buSzTx/>
            </a:pPr>
            <a:endParaRPr lang="ru-RU" sz="28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defTabSz="914400" hangingPunct="1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ru-RU" sz="2800" b="1" dirty="0">
                <a:solidFill>
                  <a:srgbClr val="000000"/>
                </a:solidFill>
                <a:cs typeface="Times New Roman" pitchFamily="18" charset="0"/>
              </a:rPr>
              <a:t>2. Горело три свечи, 2 погасли. Сколько свечей  осталось?</a:t>
            </a:r>
          </a:p>
          <a:p>
            <a:pPr algn="just" defTabSz="914400" hangingPunct="1">
              <a:lnSpc>
                <a:spcPct val="100000"/>
              </a:lnSpc>
              <a:spcBef>
                <a:spcPct val="20000"/>
              </a:spcBef>
              <a:buClrTx/>
              <a:buSzTx/>
            </a:pPr>
            <a:endParaRPr lang="ru-RU" sz="28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defTabSz="914400" hangingPunct="1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ru-RU" sz="2800" b="1" dirty="0">
                <a:solidFill>
                  <a:srgbClr val="000000"/>
                </a:solidFill>
                <a:cs typeface="Times New Roman" pitchFamily="18" charset="0"/>
              </a:rPr>
              <a:t>3.Собачка, когда  стоит на двух лапках весит 3 кг. Сколько она будет весить, если встанет на все лапы?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254375" y="850900"/>
            <a:ext cx="36258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16165D"/>
                </a:solidFill>
              </a:rPr>
              <a:t>Устный счет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60237-812E-4747-965A-FDADC2C58AD1}" type="slidenum">
              <a:rPr lang="ru-RU" altLang="en-US" smtClean="0"/>
              <a:pPr>
                <a:defRPr/>
              </a:pPr>
              <a:t>6</a:t>
            </a:fld>
            <a:endParaRPr lang="ru-RU" altLang="en-US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H="1">
            <a:off x="1678782" y="1208881"/>
            <a:ext cx="592138" cy="59372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293688" y="220663"/>
            <a:ext cx="2271712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4400" dirty="0"/>
              <a:t> 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71713" y="1801813"/>
            <a:ext cx="989012" cy="989012"/>
          </a:xfrm>
          <a:prstGeom prst="ellipse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360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3260725" y="2790825"/>
            <a:ext cx="593725" cy="59372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854450" y="3384550"/>
            <a:ext cx="1614490" cy="989013"/>
          </a:xfrm>
          <a:prstGeom prst="ellipse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36000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4842669" y="4372769"/>
            <a:ext cx="592137" cy="59372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435600" y="4768850"/>
            <a:ext cx="1104910" cy="989013"/>
          </a:xfrm>
          <a:prstGeom prst="ellipse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TextBox 30"/>
          <p:cNvSpPr txBox="1">
            <a:spLocks noChangeArrowheads="1"/>
          </p:cNvSpPr>
          <p:nvPr/>
        </p:nvSpPr>
        <p:spPr bwMode="auto">
          <a:xfrm>
            <a:off x="2073275" y="1209675"/>
            <a:ext cx="7921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endParaRPr lang="ru-RU"/>
          </a:p>
        </p:txBody>
      </p:sp>
      <p:sp>
        <p:nvSpPr>
          <p:cNvPr id="5131" name="TextBox 31"/>
          <p:cNvSpPr txBox="1">
            <a:spLocks noChangeArrowheads="1"/>
          </p:cNvSpPr>
          <p:nvPr/>
        </p:nvSpPr>
        <p:spPr bwMode="auto">
          <a:xfrm>
            <a:off x="5040313" y="3978275"/>
            <a:ext cx="17795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:9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" name="TextBox 32"/>
          <p:cNvSpPr txBox="1">
            <a:spLocks noChangeArrowheads="1"/>
          </p:cNvSpPr>
          <p:nvPr/>
        </p:nvSpPr>
        <p:spPr bwMode="auto">
          <a:xfrm>
            <a:off x="3260725" y="2395538"/>
            <a:ext cx="2174875" cy="73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4400" b="1" dirty="0"/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 100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TextBox 33"/>
          <p:cNvSpPr txBox="1">
            <a:spLocks noChangeArrowheads="1"/>
          </p:cNvSpPr>
          <p:nvPr/>
        </p:nvSpPr>
        <p:spPr bwMode="auto">
          <a:xfrm>
            <a:off x="1876425" y="1011238"/>
            <a:ext cx="1384300" cy="73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10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16200000" flipH="1">
            <a:off x="6425407" y="5757069"/>
            <a:ext cx="592137" cy="59372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7215188" y="6153150"/>
            <a:ext cx="1384300" cy="989013"/>
          </a:xfrm>
          <a:prstGeom prst="ellipse">
            <a:avLst/>
          </a:prstGeom>
          <a:solidFill>
            <a:schemeClr val="accent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3950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6" name="TextBox 41"/>
          <p:cNvSpPr txBox="1">
            <a:spLocks noChangeArrowheads="1"/>
          </p:cNvSpPr>
          <p:nvPr/>
        </p:nvSpPr>
        <p:spPr bwMode="auto">
          <a:xfrm>
            <a:off x="6424613" y="5360988"/>
            <a:ext cx="1978025" cy="86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4400" dirty="0">
                <a:sym typeface="Wingdings" pitchFamily="2" charset="2"/>
              </a:rPr>
              <a:t>  </a:t>
            </a:r>
            <a:r>
              <a:rPr lang="ru-RU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-5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0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7" name="Прямоугольник 16"/>
          <p:cNvSpPr>
            <a:spLocks noChangeArrowheads="1"/>
          </p:cNvSpPr>
          <p:nvPr/>
        </p:nvSpPr>
        <p:spPr bwMode="auto">
          <a:xfrm>
            <a:off x="4254500" y="422275"/>
            <a:ext cx="36258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16165D"/>
                </a:solidFill>
              </a:rPr>
              <a:t>Устный счет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8280" y="3065463"/>
          <a:ext cx="9429816" cy="3364992"/>
        </p:xfrm>
        <a:graphic>
          <a:graphicData uri="http://schemas.openxmlformats.org/drawingml/2006/table">
            <a:tbl>
              <a:tblPr/>
              <a:tblGrid>
                <a:gridCol w="3107722"/>
                <a:gridCol w="2964508"/>
                <a:gridCol w="3357586"/>
              </a:tblGrid>
              <a:tr h="70088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+mj-lt"/>
                          <a:ea typeface="MS Mincho"/>
                          <a:cs typeface="Times New Roman"/>
                        </a:rPr>
                        <a:t>Скорость </a:t>
                      </a:r>
                      <a:r>
                        <a:rPr lang="en-US" sz="3600" b="1" dirty="0" smtClean="0">
                          <a:latin typeface="+mj-lt"/>
                          <a:ea typeface="MS Mincho"/>
                          <a:cs typeface="Times New Roman"/>
                        </a:rPr>
                        <a:t>V</a:t>
                      </a:r>
                      <a:endParaRPr lang="ru-RU" sz="3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+mj-lt"/>
                          <a:ea typeface="MS Mincho"/>
                          <a:cs typeface="Times New Roman"/>
                        </a:rPr>
                        <a:t>Время 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latin typeface="+mj-lt"/>
                          <a:ea typeface="MS Mincho"/>
                          <a:cs typeface="Times New Roman"/>
                        </a:rPr>
                        <a:t>t</a:t>
                      </a:r>
                      <a:endParaRPr lang="ru-RU" sz="3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latin typeface="+mj-lt"/>
                          <a:ea typeface="MS Mincho"/>
                          <a:cs typeface="Times New Roman"/>
                        </a:rPr>
                        <a:t>Расстояние </a:t>
                      </a:r>
                      <a:r>
                        <a:rPr lang="en-US" sz="3600" b="1" dirty="0" smtClean="0">
                          <a:latin typeface="+mj-lt"/>
                          <a:ea typeface="MS Mincho"/>
                          <a:cs typeface="Times New Roman"/>
                        </a:rPr>
                        <a:t>S</a:t>
                      </a:r>
                      <a:endParaRPr lang="ru-RU" sz="3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88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+mj-lt"/>
                          <a:ea typeface="MS Mincho"/>
                          <a:cs typeface="Times New Roman"/>
                        </a:rPr>
                        <a:t>40 км/ч</a:t>
                      </a:r>
                      <a:endParaRPr lang="ru-RU" sz="4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+mj-lt"/>
                          <a:ea typeface="MS Mincho"/>
                          <a:cs typeface="Times New Roman"/>
                        </a:rPr>
                        <a:t>4 ч.</a:t>
                      </a:r>
                      <a:endParaRPr lang="ru-RU" sz="4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+mj-lt"/>
                          <a:ea typeface="MS Mincho"/>
                          <a:cs typeface="Times New Roman"/>
                        </a:rPr>
                        <a:t>?</a:t>
                      </a:r>
                      <a:endParaRPr lang="ru-RU" sz="4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88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+mj-lt"/>
                          <a:ea typeface="MS Mincho"/>
                          <a:cs typeface="Times New Roman"/>
                        </a:rPr>
                        <a:t>?</a:t>
                      </a:r>
                      <a:endParaRPr lang="ru-RU" sz="4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+mj-lt"/>
                          <a:ea typeface="MS Mincho"/>
                          <a:cs typeface="Times New Roman"/>
                        </a:rPr>
                        <a:t>4 ч.</a:t>
                      </a:r>
                      <a:endParaRPr lang="ru-RU" sz="4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+mj-lt"/>
                          <a:ea typeface="MS Mincho"/>
                          <a:cs typeface="Times New Roman"/>
                        </a:rPr>
                        <a:t>160 км</a:t>
                      </a:r>
                      <a:endParaRPr lang="ru-RU" sz="4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88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+mj-lt"/>
                          <a:ea typeface="MS Mincho"/>
                          <a:cs typeface="Times New Roman"/>
                        </a:rPr>
                        <a:t>40 км/ч</a:t>
                      </a:r>
                      <a:endParaRPr lang="ru-RU" sz="40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+mj-lt"/>
                          <a:ea typeface="MS Mincho"/>
                          <a:cs typeface="Times New Roman"/>
                        </a:rPr>
                        <a:t>?</a:t>
                      </a:r>
                      <a:endParaRPr lang="ru-RU" sz="40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+mj-lt"/>
                          <a:ea typeface="MS Mincho"/>
                          <a:cs typeface="Times New Roman"/>
                        </a:rPr>
                        <a:t>160 км</a:t>
                      </a:r>
                      <a:endParaRPr lang="ru-RU" sz="40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68" name="Rectangle 1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/>
            <a:endParaRPr lang="ru-RU"/>
          </a:p>
        </p:txBody>
      </p:sp>
      <p:sp>
        <p:nvSpPr>
          <p:cNvPr id="6169" name="TextBox 5"/>
          <p:cNvSpPr txBox="1">
            <a:spLocks noChangeArrowheads="1"/>
          </p:cNvSpPr>
          <p:nvPr/>
        </p:nvSpPr>
        <p:spPr bwMode="auto">
          <a:xfrm>
            <a:off x="2682875" y="1422400"/>
            <a:ext cx="4643438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22228B"/>
                </a:solidFill>
                <a:cs typeface="Times New Roman" pitchFamily="18" charset="0"/>
              </a:rPr>
              <a:t>Составь 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182938" y="3779838"/>
            <a:ext cx="454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hangingPunct="1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ru-RU" sz="4000" b="1" dirty="0">
                <a:solidFill>
                  <a:schemeClr val="tx1"/>
                </a:solidFill>
              </a:rPr>
              <a:t>54</a:t>
            </a:r>
            <a:r>
              <a:rPr lang="ru-RU" sz="4000" b="1" dirty="0">
                <a:solidFill>
                  <a:schemeClr val="tx1"/>
                </a:solidFill>
                <a:cs typeface="Times New Roman" pitchFamily="18" charset="0"/>
              </a:rPr>
              <a:t> · </a:t>
            </a:r>
            <a:r>
              <a:rPr lang="ru-RU" sz="4000" b="1" dirty="0">
                <a:solidFill>
                  <a:schemeClr val="tx1"/>
                </a:solidFill>
              </a:rPr>
              <a:t>3</a:t>
            </a:r>
            <a:r>
              <a:rPr lang="ru-RU" sz="4000" b="1" dirty="0">
                <a:solidFill>
                  <a:schemeClr val="tx1"/>
                </a:solidFill>
                <a:cs typeface="Times New Roman" pitchFamily="18" charset="0"/>
              </a:rPr>
              <a:t> ·</a:t>
            </a:r>
            <a:r>
              <a:rPr lang="ru-RU" sz="4000" b="1" dirty="0">
                <a:solidFill>
                  <a:schemeClr val="tx1"/>
                </a:solidFill>
              </a:rPr>
              <a:t> 10…54 </a:t>
            </a:r>
            <a:r>
              <a:rPr lang="ru-RU" sz="4000" b="1" dirty="0">
                <a:solidFill>
                  <a:schemeClr val="tx1"/>
                </a:solidFill>
                <a:cs typeface="Times New Roman" pitchFamily="18" charset="0"/>
              </a:rPr>
              <a:t>· </a:t>
            </a:r>
            <a:r>
              <a:rPr lang="ru-RU" sz="40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3254375" y="5137150"/>
            <a:ext cx="4808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hangingPunct="1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ru-RU" sz="4000" b="1" dirty="0">
                <a:solidFill>
                  <a:schemeClr val="tx1"/>
                </a:solidFill>
              </a:rPr>
              <a:t>32 </a:t>
            </a:r>
            <a:r>
              <a:rPr lang="ru-RU" sz="4000" b="1" dirty="0">
                <a:solidFill>
                  <a:schemeClr val="tx1"/>
                </a:solidFill>
                <a:cs typeface="Times New Roman" pitchFamily="18" charset="0"/>
              </a:rPr>
              <a:t>· </a:t>
            </a:r>
            <a:r>
              <a:rPr lang="ru-RU" sz="4000" b="1" dirty="0">
                <a:solidFill>
                  <a:schemeClr val="tx1"/>
                </a:solidFill>
              </a:rPr>
              <a:t>10 </a:t>
            </a:r>
            <a:r>
              <a:rPr lang="ru-RU" sz="4000" b="1" dirty="0">
                <a:solidFill>
                  <a:schemeClr val="tx1"/>
                </a:solidFill>
                <a:cs typeface="Times New Roman" pitchFamily="18" charset="0"/>
              </a:rPr>
              <a:t>· </a:t>
            </a:r>
            <a:r>
              <a:rPr lang="ru-RU" sz="4000" b="1" dirty="0">
                <a:solidFill>
                  <a:schemeClr val="tx1"/>
                </a:solidFill>
              </a:rPr>
              <a:t>5…32 </a:t>
            </a:r>
            <a:r>
              <a:rPr lang="ru-RU" sz="4000" b="1" dirty="0">
                <a:solidFill>
                  <a:schemeClr val="tx1"/>
                </a:solidFill>
                <a:cs typeface="Times New Roman" pitchFamily="18" charset="0"/>
              </a:rPr>
              <a:t>· </a:t>
            </a:r>
            <a:r>
              <a:rPr lang="ru-RU" sz="40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2039938" y="1779573"/>
            <a:ext cx="5653086" cy="135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4400" b="1" dirty="0" smtClean="0">
              <a:solidFill>
                <a:srgbClr val="22228B"/>
              </a:solidFill>
            </a:endParaRPr>
          </a:p>
          <a:p>
            <a:r>
              <a:rPr lang="ru-RU" sz="4400" b="1" dirty="0" smtClean="0">
                <a:solidFill>
                  <a:srgbClr val="22228B"/>
                </a:solidFill>
              </a:rPr>
              <a:t>Сравни </a:t>
            </a:r>
            <a:r>
              <a:rPr lang="ru-RU" sz="4400" b="1" dirty="0">
                <a:solidFill>
                  <a:srgbClr val="22228B"/>
                </a:solidFill>
              </a:rPr>
              <a:t>выражения</a:t>
            </a:r>
          </a:p>
        </p:txBody>
      </p:sp>
      <p:pic>
        <p:nvPicPr>
          <p:cNvPr id="5122" name="Picture 2" descr="E:\Documents and Settings\Ппользователь\Рабочий стол\ссссссссс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46" y="4065589"/>
            <a:ext cx="215265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754313" y="3494088"/>
            <a:ext cx="3643312" cy="198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chemeClr val="tx1"/>
                </a:solidFill>
              </a:rPr>
              <a:t>847 </a:t>
            </a:r>
            <a:r>
              <a:rPr lang="ru-RU" sz="4400" b="1" dirty="0">
                <a:solidFill>
                  <a:schemeClr val="tx1"/>
                </a:solidFill>
                <a:cs typeface="Times New Roman" pitchFamily="18" charset="0"/>
              </a:rPr>
              <a:t>·</a:t>
            </a:r>
            <a:r>
              <a:rPr lang="ru-RU" sz="4400" b="1" dirty="0">
                <a:solidFill>
                  <a:schemeClr val="tx1"/>
                </a:solidFill>
              </a:rPr>
              <a:t> 60</a:t>
            </a:r>
            <a:r>
              <a:rPr lang="ru-RU" sz="4400" b="1" dirty="0" smtClean="0">
                <a:solidFill>
                  <a:schemeClr val="tx1"/>
                </a:solidFill>
              </a:rPr>
              <a:t>=</a:t>
            </a:r>
          </a:p>
          <a:p>
            <a:r>
              <a:rPr lang="ru-RU" sz="4400" b="1" dirty="0" smtClean="0">
                <a:solidFill>
                  <a:schemeClr val="tx1"/>
                </a:solidFill>
              </a:rPr>
              <a:t>532 </a:t>
            </a:r>
            <a:r>
              <a:rPr lang="ru-RU" sz="4400" b="1" dirty="0" smtClean="0">
                <a:solidFill>
                  <a:schemeClr val="tx1"/>
                </a:solidFill>
                <a:cs typeface="Times New Roman" pitchFamily="18" charset="0"/>
              </a:rPr>
              <a:t>·</a:t>
            </a:r>
            <a:r>
              <a:rPr lang="ru-RU" sz="4400" b="1" dirty="0" smtClean="0">
                <a:solidFill>
                  <a:schemeClr val="tx1"/>
                </a:solidFill>
              </a:rPr>
              <a:t> 300=</a:t>
            </a:r>
          </a:p>
          <a:p>
            <a:r>
              <a:rPr lang="ru-RU" sz="4400" b="1" dirty="0" smtClean="0">
                <a:solidFill>
                  <a:schemeClr val="tx1"/>
                </a:solidFill>
              </a:rPr>
              <a:t>243 </a:t>
            </a:r>
            <a:r>
              <a:rPr lang="ru-RU" sz="4400" b="1" dirty="0" smtClean="0">
                <a:solidFill>
                  <a:schemeClr val="tx1"/>
                </a:solidFill>
                <a:cs typeface="Times New Roman" pitchFamily="18" charset="0"/>
              </a:rPr>
              <a:t>·</a:t>
            </a:r>
            <a:r>
              <a:rPr lang="ru-RU" sz="4400" b="1" dirty="0" smtClean="0">
                <a:solidFill>
                  <a:schemeClr val="tx1"/>
                </a:solidFill>
              </a:rPr>
              <a:t> 20=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825500" y="1493838"/>
            <a:ext cx="807243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2060"/>
                </a:solidFill>
                <a:cs typeface="Times New Roman" pitchFamily="18" charset="0"/>
              </a:rPr>
              <a:t>Найди значение выражения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754313" y="3494088"/>
            <a:ext cx="3643312" cy="261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chemeClr val="tx1"/>
                </a:solidFill>
              </a:rPr>
              <a:t>847 </a:t>
            </a:r>
            <a:r>
              <a:rPr lang="ru-RU" sz="4400" b="1" dirty="0">
                <a:solidFill>
                  <a:schemeClr val="tx1"/>
                </a:solidFill>
                <a:cs typeface="Times New Roman" pitchFamily="18" charset="0"/>
              </a:rPr>
              <a:t>·</a:t>
            </a:r>
            <a:r>
              <a:rPr lang="ru-RU" sz="4400" b="1" dirty="0">
                <a:solidFill>
                  <a:schemeClr val="tx1"/>
                </a:solidFill>
              </a:rPr>
              <a:t> 60</a:t>
            </a:r>
            <a:r>
              <a:rPr lang="ru-RU" sz="4400" b="1" dirty="0" smtClean="0">
                <a:solidFill>
                  <a:schemeClr val="tx1"/>
                </a:solidFill>
              </a:rPr>
              <a:t>=</a:t>
            </a:r>
          </a:p>
          <a:p>
            <a:endParaRPr lang="ru-RU" sz="4400" b="1" dirty="0" smtClean="0">
              <a:solidFill>
                <a:schemeClr val="tx1"/>
              </a:solidFill>
            </a:endParaRPr>
          </a:p>
          <a:p>
            <a:endParaRPr lang="ru-RU" sz="4400" b="1" dirty="0" smtClean="0">
              <a:solidFill>
                <a:schemeClr val="tx1"/>
              </a:solidFill>
            </a:endParaRPr>
          </a:p>
          <a:p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754313" y="3494088"/>
            <a:ext cx="364331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chemeClr val="tx1"/>
                </a:solidFill>
              </a:rPr>
              <a:t>847 </a:t>
            </a:r>
            <a:r>
              <a:rPr lang="ru-RU" sz="4400" b="1" dirty="0">
                <a:solidFill>
                  <a:schemeClr val="tx1"/>
                </a:solidFill>
                <a:cs typeface="Times New Roman" pitchFamily="18" charset="0"/>
              </a:rPr>
              <a:t>·</a:t>
            </a:r>
            <a:r>
              <a:rPr lang="ru-RU" sz="4400" b="1" dirty="0">
                <a:solidFill>
                  <a:schemeClr val="tx1"/>
                </a:solidFill>
              </a:rPr>
              <a:t> 60=</a:t>
            </a:r>
          </a:p>
        </p:txBody>
      </p:sp>
      <p:pic>
        <p:nvPicPr>
          <p:cNvPr id="6146" name="Picture 2" descr="E:\Documents and Settings\Ппользователь\Рабочий стол\сссссссссс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04" y="3136895"/>
            <a:ext cx="2152650" cy="2624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35360</TotalTime>
  <Words>321</Words>
  <Application>Microsoft Office PowerPoint</Application>
  <PresentationFormat>Произвольный</PresentationFormat>
  <Paragraphs>100</Paragraphs>
  <Slides>20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Найдите площадь и периметр прямоугольника  со сторонами 15 см и 20 см.  </vt:lpstr>
      <vt:lpstr>Слайд 16</vt:lpstr>
      <vt:lpstr>Задание для любознательных</vt:lpstr>
      <vt:lpstr>Слайд 18</vt:lpstr>
      <vt:lpstr>Слайд 19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Ппользователь</cp:lastModifiedBy>
  <cp:revision>101</cp:revision>
  <cp:lastPrinted>1601-01-01T00:00:00Z</cp:lastPrinted>
  <dcterms:created xsi:type="dcterms:W3CDTF">2011-02-05T17:38:06Z</dcterms:created>
  <dcterms:modified xsi:type="dcterms:W3CDTF">2019-02-15T10:11:14Z</dcterms:modified>
</cp:coreProperties>
</file>